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  <p:sldMasterId id="2147483662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12E42F-0507-49A9-B0B2-9B38C2F68792}">
  <a:tblStyle styleId="{1B12E42F-0507-49A9-B0B2-9B38C2F68792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a76594c52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a76594c52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ametrics.com/news/News01_View.aspx?seqid=39784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asus.com/kr/Keyboards-Mice/MW201C-BT-2-4GHz-Wireless-Mous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5" Type="http://schemas.openxmlformats.org/officeDocument/2006/relationships/hyperlink" Target="https://pixabay.com/ko/" TargetMode="External"/><Relationship Id="rId4" Type="http://schemas.openxmlformats.org/officeDocument/2006/relationships/hyperlink" Target="https://www.zdnet.co.kr/view/?no=2018061414113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 descr="앉아있는, 별, 테이블, 하늘이(가) 표시된 사진&#10;&#10;자동 생성된 설명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800"/>
              <a:buFont typeface="Arial"/>
              <a:buNone/>
            </a:pPr>
            <a:r>
              <a:rPr lang="ko-KR" sz="8800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EXOMARS</a:t>
            </a:r>
            <a:endParaRPr sz="8800" dirty="0">
              <a:solidFill>
                <a:srgbClr val="FFC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2016180051 김희준</a:t>
            </a:r>
            <a:endParaRPr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2016180019 민수연</a:t>
            </a:r>
            <a:endParaRPr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2016180034 이시영</a:t>
            </a:r>
            <a:endParaRPr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5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기술적 요소 – HDR | </a:t>
            </a:r>
            <a:r>
              <a:rPr lang="ko-KR" sz="4400" b="1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모션블러</a:t>
            </a:r>
            <a:endParaRPr sz="4400" b="1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</p:txBody>
      </p:sp>
      <p:pic>
        <p:nvPicPr>
          <p:cNvPr id="234" name="Google Shape;234;p25" descr="창문, 산, 앉아있는, 표지판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11919" r="13658"/>
          <a:stretch/>
        </p:blipFill>
        <p:spPr>
          <a:xfrm>
            <a:off x="384068" y="1991851"/>
            <a:ext cx="3858723" cy="292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 descr="사진, 테이블, 앉아있는, 작은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 l="10727" r="15155"/>
          <a:stretch/>
        </p:blipFill>
        <p:spPr>
          <a:xfrm>
            <a:off x="2988126" y="1985878"/>
            <a:ext cx="3858723" cy="293207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778064" y="4943331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        &lt; 전 &gt;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884535" y="4955604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        &lt; 후 &gt;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1778725" y="5706295"/>
            <a:ext cx="35729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눈부심 효과 / 음영의 현실감 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</p:txBody>
      </p:sp>
      <p:pic>
        <p:nvPicPr>
          <p:cNvPr id="239" name="Google Shape;239;p25" descr="실외, 타기, 남자, 오토바이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 l="14478" r="6045"/>
          <a:stretch/>
        </p:blipFill>
        <p:spPr>
          <a:xfrm>
            <a:off x="7384483" y="1944424"/>
            <a:ext cx="4269883" cy="30149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/>
        </p:nvSpPr>
        <p:spPr>
          <a:xfrm>
            <a:off x="6846849" y="5695772"/>
            <a:ext cx="60461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몰입감 효과 / 잔상 효과 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6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기술적 요소 – </a:t>
            </a:r>
            <a:r>
              <a:rPr lang="ko-KR" sz="4400" b="1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Distortion</a:t>
            </a:r>
            <a:endParaRPr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48" name="Google Shape;248;p26" descr="앉아있는, 테이블, 채워진, 곰이(가) 표시된 사진&#10;&#10;자동 생성된 설명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230226" y="1703336"/>
            <a:ext cx="4075699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90" y="1727149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/>
          <p:nvPr/>
        </p:nvSpPr>
        <p:spPr>
          <a:xfrm>
            <a:off x="7735069" y="2230703"/>
            <a:ext cx="1311442" cy="8903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1230226" y="4764505"/>
            <a:ext cx="449245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*deferred  rendering을 통한 픽셀 왜곡 표현 .</a:t>
            </a:r>
            <a:endParaRPr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*불꽃 주변이나 화려한 액션 및 스킬을 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표현할 때 사용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6096000" y="4668253"/>
            <a:ext cx="476851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왜곡을 처리할 부분에 노이즈 맵으로  왜곡 타겟 을 만듦 . </a:t>
            </a:r>
            <a:endParaRPr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왜곡 타겟과 rendering 타겟을 연산하여 부분 왜곡 처리.</a:t>
            </a:r>
            <a:endParaRPr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60;p27">
            <a:extLst>
              <a:ext uri="{FF2B5EF4-FFF2-40B4-BE49-F238E27FC236}">
                <a16:creationId xmlns:a16="http://schemas.microsoft.com/office/drawing/2014/main" id="{75694A89-028F-4E23-B3ED-115FE08A28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-658" b="1"/>
          <a:stretch/>
        </p:blipFill>
        <p:spPr>
          <a:xfrm>
            <a:off x="0" y="-79131"/>
            <a:ext cx="12192000" cy="69371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AF65BA-5C45-4460-A623-ACFE0D8FA37E}"/>
              </a:ext>
            </a:extLst>
          </p:cNvPr>
          <p:cNvSpPr/>
          <p:nvPr/>
        </p:nvSpPr>
        <p:spPr>
          <a:xfrm>
            <a:off x="0" y="-39566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769797-FABE-41B2-8A26-6606423C9C9E}"/>
              </a:ext>
            </a:extLst>
          </p:cNvPr>
          <p:cNvSpPr/>
          <p:nvPr/>
        </p:nvSpPr>
        <p:spPr>
          <a:xfrm>
            <a:off x="-1" y="-39566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258;p27">
            <a:extLst>
              <a:ext uri="{FF2B5EF4-FFF2-40B4-BE49-F238E27FC236}">
                <a16:creationId xmlns:a16="http://schemas.microsoft.com/office/drawing/2014/main" id="{ADE950D5-E607-4948-906E-7843538E9804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59;p27">
            <a:extLst>
              <a:ext uri="{FF2B5EF4-FFF2-40B4-BE49-F238E27FC236}">
                <a16:creationId xmlns:a16="http://schemas.microsoft.com/office/drawing/2014/main" id="{C7C3E1B4-61C0-4248-87F9-B9A685A2CE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개인별 준비 현황 - 역량</a:t>
            </a:r>
            <a:endParaRPr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DAF667-EC89-461B-B503-31C218B513AC}"/>
              </a:ext>
            </a:extLst>
          </p:cNvPr>
          <p:cNvSpPr/>
          <p:nvPr/>
        </p:nvSpPr>
        <p:spPr>
          <a:xfrm>
            <a:off x="361950" y="4553198"/>
            <a:ext cx="6096000" cy="228543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  <a:buClr>
                <a:srgbClr val="FFC000"/>
              </a:buClr>
              <a:buSzPts val="2800"/>
            </a:pPr>
            <a:r>
              <a:rPr lang="ko-KR" altLang="en-US" sz="2000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sz="2000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sz="2000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sz="2000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000"/>
              <a:buChar char="•"/>
            </a:pP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000"/>
              <a:buChar char="•"/>
            </a:pP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000"/>
              <a:buChar char="•"/>
            </a:pP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경험 보유</a:t>
            </a:r>
          </a:p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000"/>
              <a:buChar char="•"/>
            </a:pP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1800" dirty="0" err="1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marL="228600" lvl="0" indent="-10160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000"/>
            </a:pP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" name="Google Shape;263;p27">
            <a:extLst>
              <a:ext uri="{FF2B5EF4-FFF2-40B4-BE49-F238E27FC236}">
                <a16:creationId xmlns:a16="http://schemas.microsoft.com/office/drawing/2014/main" id="{0108498E-69A2-4234-9668-7F1DE9504708}"/>
              </a:ext>
            </a:extLst>
          </p:cNvPr>
          <p:cNvSpPr txBox="1"/>
          <p:nvPr/>
        </p:nvSpPr>
        <p:spPr>
          <a:xfrm>
            <a:off x="6716020" y="4549734"/>
            <a:ext cx="4938346" cy="316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ko-KR" sz="2000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그래픽(민수연)</a:t>
            </a:r>
            <a:endParaRPr sz="2000" dirty="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3D 모델링, 애니메이션 과목 1등</a:t>
            </a:r>
            <a:endParaRPr sz="18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복수전공</a:t>
            </a:r>
            <a:r>
              <a:rPr lang="en-US" alt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 </a:t>
            </a:r>
            <a:r>
              <a:rPr lang="ko-KR" alt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</a:t>
            </a: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 </a:t>
            </a:r>
            <a:r>
              <a:rPr lang="ko-KR" sz="1800" dirty="0" err="1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A</a:t>
            </a: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+ 다수</a:t>
            </a:r>
            <a:r>
              <a:rPr lang="en-US" alt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..</a:t>
            </a:r>
            <a:endParaRPr sz="18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SK STAC 대회 2D/3D그래픽 멘토 4년차</a:t>
            </a:r>
            <a:endParaRPr lang="en-US" altLang="ko-KR" sz="1800" dirty="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현장실습 </a:t>
            </a:r>
            <a:r>
              <a:rPr lang="ko-KR" sz="1800" dirty="0" err="1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소울게임즈</a:t>
            </a: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 </a:t>
            </a:r>
            <a:r>
              <a:rPr lang="ko-KR" sz="1800" dirty="0" err="1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리깅</a:t>
            </a: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 파트 능률 우수</a:t>
            </a:r>
            <a:endParaRPr sz="1800" dirty="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D9DB4A-4F94-45C9-882E-967249A519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6020" y="1661210"/>
            <a:ext cx="4475995" cy="2643148"/>
          </a:xfrm>
          <a:prstGeom prst="rect">
            <a:avLst/>
          </a:prstGeom>
        </p:spPr>
      </p:pic>
      <p:pic>
        <p:nvPicPr>
          <p:cNvPr id="6" name="Google Shape;261;p27">
            <a:extLst>
              <a:ext uri="{FF2B5EF4-FFF2-40B4-BE49-F238E27FC236}">
                <a16:creationId xmlns:a16="http://schemas.microsoft.com/office/drawing/2014/main" id="{39E22E6B-D1F5-40D1-B2E1-D6418AED36E0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495209" y="1816575"/>
            <a:ext cx="4146521" cy="2332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983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8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-1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차별성</a:t>
            </a:r>
            <a:endParaRPr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1061564" y="2478979"/>
            <a:ext cx="2297440" cy="6173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한정적인 환경요소</a:t>
            </a: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1061564" y="3418978"/>
            <a:ext cx="2297440" cy="6173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한정적인</a:t>
            </a:r>
            <a:r>
              <a:rPr lang="en-US" alt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게임 진행</a:t>
            </a: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1061563" y="4402938"/>
            <a:ext cx="2297439" cy="6173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부자연스러운</a:t>
            </a: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1061563" y="5451179"/>
            <a:ext cx="2297438" cy="6173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UI 저평가</a:t>
            </a:r>
            <a:endParaRPr sz="160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910996" y="1756190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Mass</a:t>
            </a:r>
            <a:r>
              <a:rPr lang="ko-KR" sz="2400" dirty="0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400" dirty="0" err="1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Effect</a:t>
            </a:r>
            <a:r>
              <a:rPr lang="ko-KR" sz="2400" dirty="0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 3</a:t>
            </a:r>
            <a:endParaRPr sz="2400" dirty="0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8417564" y="2520205"/>
            <a:ext cx="2289851" cy="61735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</a:t>
            </a:r>
            <a:r>
              <a:rPr lang="en-US" alt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환경요소</a:t>
            </a: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8409980" y="3430982"/>
            <a:ext cx="2297435" cy="564231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높은</a:t>
            </a:r>
            <a:r>
              <a:rPr lang="en-US" alt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자유도</a:t>
            </a: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8417564" y="4402938"/>
            <a:ext cx="2297436" cy="61735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자연스러운 애니메이션</a:t>
            </a: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8417563" y="5451179"/>
            <a:ext cx="2297437" cy="61735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흔한</a:t>
            </a:r>
            <a:r>
              <a:rPr lang="ko-KR" sz="1600" dirty="0" err="1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게임과</a:t>
            </a:r>
            <a:r>
              <a:rPr lang="en-US" alt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sz="16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다른 UI</a:t>
            </a: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8161108" y="1761163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EXOMARS</a:t>
            </a:r>
            <a:endParaRPr sz="2400" dirty="0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86;p28">
            <a:extLst>
              <a:ext uri="{FF2B5EF4-FFF2-40B4-BE49-F238E27FC236}">
                <a16:creationId xmlns:a16="http://schemas.microsoft.com/office/drawing/2014/main" id="{5034F657-A91C-4CB7-A435-05F0EA853EF6}"/>
              </a:ext>
            </a:extLst>
          </p:cNvPr>
          <p:cNvSpPr/>
          <p:nvPr/>
        </p:nvSpPr>
        <p:spPr>
          <a:xfrm>
            <a:off x="3782021" y="3879591"/>
            <a:ext cx="581400" cy="521248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체크 PNG에 대한 이미지 검색결과">
            <a:extLst>
              <a:ext uri="{FF2B5EF4-FFF2-40B4-BE49-F238E27FC236}">
                <a16:creationId xmlns:a16="http://schemas.microsoft.com/office/drawing/2014/main" id="{65A162AA-D52E-4A04-9F58-ABEB480A4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127" y="2590442"/>
            <a:ext cx="347882" cy="35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F6EE48-4F08-4F61-BD0A-A6FBFB5E81C5}"/>
              </a:ext>
            </a:extLst>
          </p:cNvPr>
          <p:cNvSpPr txBox="1"/>
          <p:nvPr/>
        </p:nvSpPr>
        <p:spPr>
          <a:xfrm>
            <a:off x="5126275" y="2501383"/>
            <a:ext cx="182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화산재</a:t>
            </a:r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얼음 환경 </a:t>
            </a:r>
            <a:endParaRPr lang="en-US" altLang="ko-KR" sz="18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파티클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추가</a:t>
            </a:r>
          </a:p>
        </p:txBody>
      </p:sp>
      <p:pic>
        <p:nvPicPr>
          <p:cNvPr id="25" name="Picture 2" descr="체크 PNG에 대한 이미지 검색결과">
            <a:extLst>
              <a:ext uri="{FF2B5EF4-FFF2-40B4-BE49-F238E27FC236}">
                <a16:creationId xmlns:a16="http://schemas.microsoft.com/office/drawing/2014/main" id="{331C680E-1421-4248-A90F-F148015C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132" y="3524610"/>
            <a:ext cx="347882" cy="35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04FD252-E68A-4380-821F-4DDD5444134F}"/>
              </a:ext>
            </a:extLst>
          </p:cNvPr>
          <p:cNvSpPr txBox="1"/>
          <p:nvPr/>
        </p:nvSpPr>
        <p:spPr>
          <a:xfrm>
            <a:off x="5439100" y="3597818"/>
            <a:ext cx="128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루트</a:t>
            </a:r>
          </a:p>
        </p:txBody>
      </p:sp>
      <p:pic>
        <p:nvPicPr>
          <p:cNvPr id="27" name="Picture 2" descr="체크 PNG에 대한 이미지 검색결과">
            <a:extLst>
              <a:ext uri="{FF2B5EF4-FFF2-40B4-BE49-F238E27FC236}">
                <a16:creationId xmlns:a16="http://schemas.microsoft.com/office/drawing/2014/main" id="{FEDCCB3A-C1DB-4226-8EBE-D03250152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65" y="4460749"/>
            <a:ext cx="347882" cy="35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8C13B74-9F29-4254-B4EF-0ACB42EF9888}"/>
              </a:ext>
            </a:extLst>
          </p:cNvPr>
          <p:cNvSpPr txBox="1"/>
          <p:nvPr/>
        </p:nvSpPr>
        <p:spPr>
          <a:xfrm>
            <a:off x="5243844" y="453395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 보정</a:t>
            </a:r>
          </a:p>
        </p:txBody>
      </p:sp>
      <p:pic>
        <p:nvPicPr>
          <p:cNvPr id="29" name="Picture 2" descr="체크 PNG에 대한 이미지 검색결과">
            <a:extLst>
              <a:ext uri="{FF2B5EF4-FFF2-40B4-BE49-F238E27FC236}">
                <a16:creationId xmlns:a16="http://schemas.microsoft.com/office/drawing/2014/main" id="{F587C1EE-CC61-4654-B42E-CB0F29FC9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03" y="5583769"/>
            <a:ext cx="347882" cy="35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444E57-DF94-4419-8391-EF06199C2258}"/>
              </a:ext>
            </a:extLst>
          </p:cNvPr>
          <p:cNvSpPr txBox="1"/>
          <p:nvPr/>
        </p:nvSpPr>
        <p:spPr>
          <a:xfrm>
            <a:off x="5420508" y="5656977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UI</a:t>
            </a:r>
            <a:r>
              <a:rPr lang="ko-KR" altLang="en-US" sz="18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추가</a:t>
            </a:r>
          </a:p>
        </p:txBody>
      </p:sp>
      <p:sp>
        <p:nvSpPr>
          <p:cNvPr id="32" name="Google Shape;286;p28">
            <a:extLst>
              <a:ext uri="{FF2B5EF4-FFF2-40B4-BE49-F238E27FC236}">
                <a16:creationId xmlns:a16="http://schemas.microsoft.com/office/drawing/2014/main" id="{D6995CE1-CF12-418F-9A63-2D8728DE0090}"/>
              </a:ext>
            </a:extLst>
          </p:cNvPr>
          <p:cNvSpPr/>
          <p:nvPr/>
        </p:nvSpPr>
        <p:spPr>
          <a:xfrm>
            <a:off x="7277606" y="3879591"/>
            <a:ext cx="581400" cy="521248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75;p28">
            <a:extLst>
              <a:ext uri="{FF2B5EF4-FFF2-40B4-BE49-F238E27FC236}">
                <a16:creationId xmlns:a16="http://schemas.microsoft.com/office/drawing/2014/main" id="{91D14712-F452-4DA8-B8B7-D1C9C32755E4}"/>
              </a:ext>
            </a:extLst>
          </p:cNvPr>
          <p:cNvSpPr txBox="1"/>
          <p:nvPr/>
        </p:nvSpPr>
        <p:spPr>
          <a:xfrm>
            <a:off x="4664248" y="1785628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FFFFFF"/>
                </a:solidFill>
                <a:highlight>
                  <a:srgbClr val="800080"/>
                </a:highlight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보완점</a:t>
            </a:r>
            <a:endParaRPr sz="2400" dirty="0">
              <a:solidFill>
                <a:srgbClr val="FFFFFF"/>
              </a:solidFill>
              <a:highlight>
                <a:srgbClr val="800080"/>
              </a:highlight>
              <a:latin typeface="Rix모던고딕 B" panose="02020603020101020101" pitchFamily="18" charset="-127"/>
              <a:ea typeface="Rix모던고딕 B" panose="02020603020101020101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9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역할 분담 및 일정</a:t>
            </a:r>
            <a:endParaRPr/>
          </a:p>
        </p:txBody>
      </p:sp>
      <p:graphicFrame>
        <p:nvGraphicFramePr>
          <p:cNvPr id="295" name="Google Shape;295;p29"/>
          <p:cNvGraphicFramePr/>
          <p:nvPr/>
        </p:nvGraphicFramePr>
        <p:xfrm>
          <a:off x="466918" y="1575599"/>
          <a:ext cx="11187775" cy="4913065"/>
        </p:xfrm>
        <a:graphic>
          <a:graphicData uri="http://schemas.openxmlformats.org/drawingml/2006/table">
            <a:tbl>
              <a:tblPr firstRow="1" bandRow="1">
                <a:noFill/>
                <a:tableStyleId>{1B12E42F-0507-49A9-B0B2-9B38C2F68792}</a:tableStyleId>
              </a:tblPr>
              <a:tblGrid>
                <a:gridCol w="63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</a:tblGrid>
              <a:tr h="28895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12월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3월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4월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5월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6월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7월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8월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50"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김희준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프레임 웤 제작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툴,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EFFECT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세이딩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950"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이시영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툴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카메라, UI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수정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95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민수연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(그래픽)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텍스쳐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애니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0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600"/>
              <a:buFont typeface="Arial"/>
              <a:buNone/>
            </a:pPr>
            <a:r>
              <a:rPr lang="ko-KR" sz="9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9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1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4"/>
              </a:rPr>
              <a:t>https://www.zdnet.co.kr/view/?no=20180614141133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5"/>
              </a:rPr>
              <a:t>https://pixabay.com/ko/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6"/>
              </a:rPr>
              <a:t>https://www.google.com/imgres?imgurl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mrc&amp;uact=8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7"/>
              </a:rPr>
              <a:t>https://www.asus.com/kr/Keyboards-Mice/MW201C-BT-2-4GHz-Wireless-Mouse/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8"/>
              </a:rPr>
              <a:t>http://www.gametrics.com/news/News01_View.aspx?seqid=39784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2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360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노말 매핑,스페큘러 매핑</a:t>
            </a:r>
            <a:endParaRPr/>
          </a:p>
        </p:txBody>
      </p:sp>
      <p:pic>
        <p:nvPicPr>
          <p:cNvPr id="317" name="Google Shape;317;p32" descr="의류, 검은색, 젊은, 쥐고있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816" y="3728094"/>
            <a:ext cx="4710363" cy="26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9" name="Google Shape;319;p32"/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0" name="Google Shape;320;p32"/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&lt;스패큘러 매핑처리&gt;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내의 금속 재질의 옷 정반사광 적용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321" name="Google Shape;32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4748" y="1417219"/>
            <a:ext cx="3448050" cy="20478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22" name="Google Shape;322;p32"/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32"/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4" name="Google Shape;324;p32"/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&lt;노말 매핑&gt;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하이 폴리곤 모델과 유사한 입체감 부여!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1019100" y="265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기술적 요소 – A* 알고리즘</a:t>
            </a:r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695096" y="554509"/>
            <a:ext cx="143100" cy="7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00" y="1903550"/>
            <a:ext cx="3973475" cy="22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700" y="1903550"/>
            <a:ext cx="4935075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3"/>
          <p:cNvSpPr txBox="1"/>
          <p:nvPr/>
        </p:nvSpPr>
        <p:spPr>
          <a:xfrm>
            <a:off x="1229825" y="4962650"/>
            <a:ext cx="51507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 길찾기 최단거리 알고리즘적용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6203100" y="4962650"/>
            <a:ext cx="51507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Navi mesh 를 이용한 거리 비교 길찾기.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 descr="매스이펙트3에 대한 이미지 검색결과"/>
          <p:cNvPicPr preferRelativeResize="0"/>
          <p:nvPr/>
        </p:nvPicPr>
        <p:blipFill rotWithShape="1">
          <a:blip r:embed="rId3">
            <a:alphaModFix amt="35000"/>
          </a:blip>
          <a:srcRect l="22666" r="1" b="1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게임 소개</a:t>
            </a:r>
            <a:endParaRPr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장르 : TPS 어드벤처 게임(3인칭)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플랫폼 : PC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컨셉 : 우주</a:t>
            </a:r>
            <a:endParaRPr sz="238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유사게임 : </a:t>
            </a:r>
            <a:r>
              <a:rPr lang="ko-KR" sz="2380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Mass</a:t>
            </a:r>
            <a:r>
              <a:rPr lang="ko-KR" sz="238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 </a:t>
            </a:r>
            <a:r>
              <a:rPr lang="ko-KR" sz="2380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Effect</a:t>
            </a:r>
            <a:r>
              <a:rPr lang="ko-KR" sz="238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 3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5100"/>
              <a:buNone/>
            </a:pPr>
            <a:r>
              <a:rPr lang="ko-KR" sz="5100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동료</a:t>
            </a:r>
            <a:r>
              <a:rPr lang="ko-KR" sz="5100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와</a:t>
            </a:r>
            <a:r>
              <a:rPr lang="ko-KR" sz="5100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 </a:t>
            </a:r>
            <a:r>
              <a:rPr lang="ko-KR" sz="5100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함께</a:t>
            </a:r>
            <a:r>
              <a:rPr lang="ko-KR" sz="5100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 </a:t>
            </a:r>
            <a:r>
              <a:rPr lang="ko-KR" sz="5100" dirty="0"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화성 기지를 지켜라!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228600" lvl="0" indent="-7747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228600" lvl="0" indent="-7747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화성기지에서 연구 중이던 주인공이 미확인 생물체를 발견하게 되는데…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동료들과 함께 기지로 몰려오는 외계 생물체들을 처치해 기지를 지켜내야만 한다!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228600" lvl="0" indent="-7747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 descr="엑소마스에 대한 이미지 검색결과"/>
          <p:cNvPicPr preferRelativeResize="0"/>
          <p:nvPr/>
        </p:nvPicPr>
        <p:blipFill rotWithShape="1">
          <a:blip r:embed="rId3">
            <a:alphaModFix amt="35000"/>
          </a:blip>
          <a:srcRect t="11018" b="132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838200" y="3274931"/>
            <a:ext cx="10515600" cy="3266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&lt; 2020년 이슈 중 &gt;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>
              <a:solidFill>
                <a:srgbClr val="FFC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1. 2020년 7월에 발사되는 두번째 </a:t>
            </a:r>
            <a:r>
              <a:rPr lang="ko-KR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엑소마스</a:t>
            </a:r>
            <a:r>
              <a:rPr 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 탐사선이 </a:t>
            </a:r>
            <a:endParaRPr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    화성에 11월또는 12월 착륙예정</a:t>
            </a:r>
            <a:endParaRPr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2. 우주정거장에 머무는 우주여행을 공식적으로 갈 수 있게 된다.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i="0" u="none" strike="noStrike" cap="none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연구 목적</a:t>
            </a:r>
            <a:endParaRPr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21" name="Google Shape;121;p18" descr="2020년 엑소마스에 대한 이미지 검색결과"/>
          <p:cNvPicPr preferRelativeResize="0"/>
          <p:nvPr/>
        </p:nvPicPr>
        <p:blipFill rotWithShape="1">
          <a:blip r:embed="rId4">
            <a:alphaModFix/>
          </a:blip>
          <a:srcRect l="15945" t="4449" r="10513" b="5983"/>
          <a:stretch/>
        </p:blipFill>
        <p:spPr>
          <a:xfrm>
            <a:off x="4165961" y="902812"/>
            <a:ext cx="3860077" cy="304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20906">
            <a:off x="7371968" y="714428"/>
            <a:ext cx="3973980" cy="206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게임 방법</a:t>
            </a:r>
            <a:endParaRPr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8183537" y="5628305"/>
            <a:ext cx="3583959" cy="52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ko-KR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플레이어 회전 ,공격, 줌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31" name="Google Shape;131;p19" descr="마우스 png에 대한 이미지 검색결과"/>
          <p:cNvPicPr preferRelativeResize="0"/>
          <p:nvPr/>
        </p:nvPicPr>
        <p:blipFill rotWithShape="1">
          <a:blip r:embed="rId4">
            <a:alphaModFix/>
          </a:blip>
          <a:srcRect l="24468" r="55326"/>
          <a:stretch/>
        </p:blipFill>
        <p:spPr>
          <a:xfrm>
            <a:off x="8939649" y="1620986"/>
            <a:ext cx="2300142" cy="415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 descr="키보드 png에 대한 이미지 검색결과"/>
          <p:cNvPicPr preferRelativeResize="0"/>
          <p:nvPr/>
        </p:nvPicPr>
        <p:blipFill rotWithShape="1">
          <a:blip r:embed="rId5">
            <a:alphaModFix/>
          </a:blip>
          <a:srcRect l="2010" t="15335" r="2482" b="3192"/>
          <a:stretch/>
        </p:blipFill>
        <p:spPr>
          <a:xfrm>
            <a:off x="906044" y="2219492"/>
            <a:ext cx="7277493" cy="294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1395167" y="2592371"/>
            <a:ext cx="2007909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764385" y="1564025"/>
            <a:ext cx="31961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1~4번 무기변경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049696" y="5628305"/>
            <a:ext cx="1108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 err="1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M</a:t>
            </a:r>
            <a:r>
              <a:rPr lang="ko-KR" sz="2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 맵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053372" y="4064442"/>
            <a:ext cx="464467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158638" y="3097341"/>
            <a:ext cx="464467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1479833" y="1736779"/>
            <a:ext cx="284553" cy="83317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616706" y="1547729"/>
            <a:ext cx="23001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 err="1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I</a:t>
            </a:r>
            <a:r>
              <a:rPr lang="ko-KR" sz="2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 인벤토리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5315862" y="1676603"/>
            <a:ext cx="327644" cy="13937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19"/>
          <p:cNvCxnSpPr/>
          <p:nvPr/>
        </p:nvCxnSpPr>
        <p:spPr>
          <a:xfrm>
            <a:off x="2165350" y="3091992"/>
            <a:ext cx="0" cy="482713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2660650" y="3091992"/>
            <a:ext cx="0" cy="482713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2165350" y="3121025"/>
            <a:ext cx="495300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1797050" y="3549650"/>
            <a:ext cx="396875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2638425" y="3549650"/>
            <a:ext cx="660400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3298825" y="3520617"/>
            <a:ext cx="0" cy="543825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19"/>
          <p:cNvCxnSpPr/>
          <p:nvPr/>
        </p:nvCxnSpPr>
        <p:spPr>
          <a:xfrm>
            <a:off x="1764386" y="4064442"/>
            <a:ext cx="1556664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1803400" y="3520617"/>
            <a:ext cx="0" cy="543825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19"/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WASD 이동</a:t>
            </a:r>
            <a:endParaRPr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1" name="Google Shape;151;p19"/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819672" y="6021230"/>
            <a:ext cx="17148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상호작용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3324910" y="3580786"/>
            <a:ext cx="464467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게임 플레이 - 모션</a:t>
            </a:r>
            <a:endParaRPr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8765" y="2073674"/>
            <a:ext cx="4897429" cy="275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400" y="2073674"/>
            <a:ext cx="5084822" cy="2856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1756977" y="5205835"/>
            <a:ext cx="36610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       -플레이어 전투 예상 화면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7382278" y="5205392"/>
            <a:ext cx="36610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-플레이어 이동 예상 화면</a:t>
            </a:r>
            <a:endParaRPr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게임 플레이 - 맵</a:t>
            </a:r>
            <a:endParaRPr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3841711" y="1825635"/>
            <a:ext cx="4106334" cy="4207933"/>
          </a:xfrm>
          <a:prstGeom prst="roundRect">
            <a:avLst>
              <a:gd name="adj" fmla="val 6358"/>
            </a:avLst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4180378" y="3366568"/>
            <a:ext cx="3429000" cy="7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/>
          <p:nvPr/>
        </p:nvSpPr>
        <p:spPr>
          <a:xfrm rot="5400000">
            <a:off x="6153111" y="4086235"/>
            <a:ext cx="2175933" cy="7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5571712" y="356026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기지</a:t>
            </a:r>
            <a:endParaRPr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6917911" y="487511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통로</a:t>
            </a:r>
            <a:endParaRPr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4987009" y="4845709"/>
            <a:ext cx="6014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보스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5317315" y="2703869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야외기지</a:t>
            </a:r>
            <a:endParaRPr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4792" y="4328572"/>
            <a:ext cx="1023711" cy="102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0218" y="4212991"/>
            <a:ext cx="846791" cy="84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4284" y="2245625"/>
            <a:ext cx="408593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40218" y="2461511"/>
            <a:ext cx="784716" cy="78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97713" y="2033791"/>
            <a:ext cx="889497" cy="88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3862" y="2067635"/>
            <a:ext cx="408593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2581" y="2150463"/>
            <a:ext cx="408593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9214" y="5059782"/>
            <a:ext cx="545389" cy="54538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 rot="-5400000">
            <a:off x="4778126" y="3216567"/>
            <a:ext cx="736601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 rot="5400000">
            <a:off x="6151907" y="3294604"/>
            <a:ext cx="736601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6825847" y="3529726"/>
            <a:ext cx="500612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 rot="5400000">
            <a:off x="6849177" y="4196979"/>
            <a:ext cx="736601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 rot="10800000">
            <a:off x="6782505" y="5208809"/>
            <a:ext cx="500612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1044138" y="2910681"/>
            <a:ext cx="2441346" cy="20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highlight>
                  <a:srgbClr val="FFFF00"/>
                </a:highlight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1스테이지</a:t>
            </a:r>
            <a:endParaRPr sz="2000" dirty="0">
              <a:solidFill>
                <a:schemeClr val="dk1"/>
              </a:solidFill>
              <a:highlight>
                <a:srgbClr val="FFFF00"/>
              </a:highlight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00"/>
              </a:highlight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경로 : 기지-&gt; 야외기지</a:t>
            </a:r>
            <a:endParaRPr sz="1800" dirty="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야외기지에 몰려든</a:t>
            </a:r>
            <a:endParaRPr sz="1800" dirty="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외계인을 모두 처치 후</a:t>
            </a:r>
            <a:endParaRPr sz="1800" dirty="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2스테이지로 이동</a:t>
            </a:r>
            <a:endParaRPr sz="1800" dirty="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8590642" y="2923288"/>
            <a:ext cx="2986130" cy="20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highlight>
                  <a:srgbClr val="0000FF"/>
                </a:highlight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2스테이지</a:t>
            </a:r>
            <a:endParaRPr sz="2000">
              <a:solidFill>
                <a:schemeClr val="lt1"/>
              </a:solidFill>
              <a:highlight>
                <a:srgbClr val="0000FF"/>
              </a:highlight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00"/>
              </a:highlight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경로 : 야외 -&gt; 기지 -&gt; 통로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기지 뒷편에 있는 보스를 처치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통로에서 이를 막기 위한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외계인들의 방해 발생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게임 플레이 - UI</a:t>
            </a:r>
            <a:endParaRPr b="1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791" y="2043507"/>
            <a:ext cx="5350209" cy="29599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1138766" y="5336931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인벤토리 등 게임 시스템 창  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6396566" y="5297067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Calibri"/>
                <a:sym typeface="Calibri"/>
              </a:rPr>
              <a:t>  총 종류 별 3D UI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5">
            <a:alphaModFix/>
          </a:blip>
          <a:srcRect l="35741" b="12602"/>
          <a:stretch/>
        </p:blipFill>
        <p:spPr>
          <a:xfrm>
            <a:off x="6396566" y="2047939"/>
            <a:ext cx="5109634" cy="2955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3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개발 환경</a:t>
            </a:r>
            <a:endParaRPr b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다이렉트x12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3ds </a:t>
            </a:r>
            <a:r>
              <a:rPr lang="ko-KR" dirty="0" err="1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max</a:t>
            </a:r>
            <a:r>
              <a:rPr lang="ko-KR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 / </a:t>
            </a:r>
            <a:r>
              <a:rPr lang="ko-KR" dirty="0" err="1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substance</a:t>
            </a:r>
            <a:r>
              <a:rPr lang="ko-KR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 </a:t>
            </a:r>
            <a:r>
              <a:rPr lang="ko-KR" dirty="0" err="1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Painter</a:t>
            </a:r>
            <a:r>
              <a:rPr lang="ko-KR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 / </a:t>
            </a:r>
            <a:r>
              <a:rPr lang="ko-KR" dirty="0" err="1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Photoshop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 dirty="0" err="1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깃허브</a:t>
            </a:r>
            <a:r>
              <a:rPr lang="ko-KR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 / </a:t>
            </a:r>
            <a:r>
              <a:rPr lang="ko-KR" dirty="0" err="1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슬랙</a:t>
            </a:r>
            <a:r>
              <a:rPr lang="ko-KR" dirty="0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 / AUIPROJECT / </a:t>
            </a:r>
            <a:r>
              <a:rPr lang="ko-KR" dirty="0" err="1">
                <a:latin typeface="Rix모던고딕 B" panose="02020603020101020101" pitchFamily="18" charset="-127"/>
                <a:ea typeface="Rix모던고딕 B" panose="02020603020101020101" pitchFamily="18" charset="-127"/>
                <a:cs typeface="Arial"/>
                <a:sym typeface="Arial"/>
              </a:rPr>
              <a:t>디스코드</a:t>
            </a:r>
            <a:endParaRPr dirty="0">
              <a:latin typeface="Rix모던고딕 B" panose="02020603020101020101" pitchFamily="18" charset="-127"/>
              <a:ea typeface="Rix모던고딕 B" panose="02020603020101020101" pitchFamily="18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625890" y="1575599"/>
            <a:ext cx="3561251" cy="320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5705" y="1970159"/>
            <a:ext cx="5065780" cy="261645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639252" y="5170777"/>
            <a:ext cx="5534526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카메라와의 거리마다 다른 그림자 타겟</a:t>
            </a:r>
            <a:endParaRPr sz="1800" dirty="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 최적화 고려!</a:t>
            </a:r>
            <a:endParaRPr sz="1800" dirty="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897463" y="5170777"/>
            <a:ext cx="2802264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방향성 광원으로 부터의 </a:t>
            </a:r>
            <a:endParaRPr sz="1800">
              <a:solidFill>
                <a:schemeClr val="lt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깊이 비교 그림자</a:t>
            </a:r>
            <a:endParaRPr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기술적 요소 – 그림자(</a:t>
            </a:r>
            <a:r>
              <a:rPr lang="ko-KR" sz="4400" b="1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캐스케이드</a:t>
            </a:r>
            <a:r>
              <a:rPr lang="ko-KR" sz="4400" b="1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sym typeface="Arial"/>
              </a:rPr>
              <a:t>)</a:t>
            </a:r>
            <a:endParaRPr sz="4400" b="1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705</Words>
  <Application>Microsoft Office PowerPoint</Application>
  <PresentationFormat>와이드스크린</PresentationFormat>
  <Paragraphs>168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Rix모던고딕 B</vt:lpstr>
      <vt:lpstr>Arial</vt:lpstr>
      <vt:lpstr>Calibri</vt:lpstr>
      <vt:lpstr>Office Theme</vt:lpstr>
      <vt:lpstr>Office Theme</vt:lpstr>
      <vt:lpstr>EXOMARS</vt:lpstr>
      <vt:lpstr>게임 소개</vt:lpstr>
      <vt:lpstr>PowerPoint 프레젠테이션</vt:lpstr>
      <vt:lpstr>게임 방법</vt:lpstr>
      <vt:lpstr>게임 플레이 - 모션</vt:lpstr>
      <vt:lpstr>게임 플레이 - 맵</vt:lpstr>
      <vt:lpstr>게임 플레이 - UI</vt:lpstr>
      <vt:lpstr>개발 환경</vt:lpstr>
      <vt:lpstr>PowerPoint 프레젠테이션</vt:lpstr>
      <vt:lpstr>PowerPoint 프레젠테이션</vt:lpstr>
      <vt:lpstr>PowerPoint 프레젠테이션</vt:lpstr>
      <vt:lpstr>개인별 준비 현황 - 역량</vt:lpstr>
      <vt:lpstr>차별성</vt:lpstr>
      <vt:lpstr>역할 분담 및 일정</vt:lpstr>
      <vt:lpstr>Q&amp;A</vt:lpstr>
      <vt:lpstr>출처</vt:lpstr>
      <vt:lpstr>기술요소 뒷받침 내용  기술적 요소 – 노말 매핑,스페큘러 매핑</vt:lpstr>
      <vt:lpstr>기술요소 뒷받침 내용  기술적 요소 – A* 알고리즘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EXOMARS</dc:title>
  <dc:creator>수연 민</dc:creator>
  <cp:lastModifiedBy>수연 민</cp:lastModifiedBy>
  <cp:revision>9</cp:revision>
  <dcterms:created xsi:type="dcterms:W3CDTF">2019-12-03T14:18:48Z</dcterms:created>
  <dcterms:modified xsi:type="dcterms:W3CDTF">2019-12-03T14:40:16Z</dcterms:modified>
</cp:coreProperties>
</file>